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8" r:id="rId10"/>
    <p:sldId id="263" r:id="rId11"/>
    <p:sldId id="264" r:id="rId12"/>
    <p:sldId id="265" r:id="rId13"/>
    <p:sldId id="266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660"/>
  </p:normalViewPr>
  <p:slideViewPr>
    <p:cSldViewPr>
      <p:cViewPr varScale="1">
        <p:scale>
          <a:sx n="126" d="100"/>
          <a:sy n="126" d="100"/>
        </p:scale>
        <p:origin x="-3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28A16D2-DBCC-4BF3-8A65-068E759B77AF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5F3BDD9-A6E0-4F6C-A5D6-D8D9297FA1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Composing: </a:t>
            </a:r>
            <a:br>
              <a:rPr lang="en-US" dirty="0" smtClean="0"/>
            </a:br>
            <a:r>
              <a:rPr lang="en-US" sz="2800" dirty="0" smtClean="0"/>
              <a:t>Creating a Topic sentence and Draft paragraph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DS 014 Writing</a:t>
            </a:r>
          </a:p>
          <a:p>
            <a:r>
              <a:rPr lang="en-US" dirty="0" smtClean="0"/>
              <a:t>Weston</a:t>
            </a:r>
            <a:endParaRPr lang="en-US" dirty="0"/>
          </a:p>
        </p:txBody>
      </p:sp>
      <p:pic>
        <p:nvPicPr>
          <p:cNvPr id="4" name="Picture 3" descr="writing_tabl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733800"/>
            <a:ext cx="4114800" cy="2743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Rough draft/first draft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first draft is a complete version of your paragraph.</a:t>
            </a:r>
          </a:p>
          <a:p>
            <a:r>
              <a:rPr lang="en-US" dirty="0" smtClean="0"/>
              <a:t>The rough draft is for your eyes only.</a:t>
            </a:r>
          </a:p>
          <a:p>
            <a:r>
              <a:rPr lang="en-US" dirty="0" smtClean="0"/>
              <a:t>Once you’ve looked it over and corrected noticeable errors, you have an official first draft.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Evaluating a First draft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the topic sentence—</a:t>
            </a:r>
          </a:p>
          <a:p>
            <a:pPr lvl="1"/>
            <a:r>
              <a:rPr lang="en-US" dirty="0" smtClean="0"/>
              <a:t>D</a:t>
            </a:r>
            <a:r>
              <a:rPr lang="en-US" dirty="0" smtClean="0"/>
              <a:t>oes it make your point clearly?</a:t>
            </a:r>
          </a:p>
          <a:p>
            <a:pPr lvl="1"/>
            <a:r>
              <a:rPr lang="en-US" dirty="0" smtClean="0"/>
              <a:t>How is the body organized?</a:t>
            </a:r>
          </a:p>
          <a:p>
            <a:pPr lvl="1"/>
            <a:r>
              <a:rPr lang="en-US" dirty="0" smtClean="0"/>
              <a:t>3 methods to organize information in a paragraph—</a:t>
            </a:r>
          </a:p>
          <a:p>
            <a:pPr lvl="2"/>
            <a:r>
              <a:rPr lang="en-US" dirty="0" smtClean="0"/>
              <a:t>Chronologically—order of time</a:t>
            </a:r>
          </a:p>
          <a:p>
            <a:pPr lvl="2"/>
            <a:r>
              <a:rPr lang="en-US" dirty="0" smtClean="0"/>
              <a:t>Spatially—order of where things are in relationship to each other</a:t>
            </a:r>
          </a:p>
          <a:p>
            <a:pPr lvl="2"/>
            <a:r>
              <a:rPr lang="en-US" dirty="0" smtClean="0"/>
              <a:t>Emphatically—order of strength or importance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your topic’s prewriting from Wednesday’s class.</a:t>
            </a:r>
          </a:p>
          <a:p>
            <a:r>
              <a:rPr lang="en-US" dirty="0" smtClean="0"/>
              <a:t>Write a topic sentence.</a:t>
            </a:r>
          </a:p>
          <a:p>
            <a:r>
              <a:rPr lang="en-US" dirty="0" smtClean="0"/>
              <a:t>Write at least three supporting sentences (remember, you can use time, space, or importance to organize).</a:t>
            </a:r>
          </a:p>
          <a:p>
            <a:r>
              <a:rPr lang="en-US" dirty="0" smtClean="0"/>
              <a:t>Let me see it before you leave.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Coming Up…</a:t>
            </a:r>
            <a:endParaRPr lang="en-US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03238" y="1768475"/>
            <a:ext cx="3459162" cy="4899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0160" rIns="0" bIns="0"/>
          <a:lstStyle/>
          <a:p>
            <a:pPr marL="430213" indent="-323850">
              <a:lnSpc>
                <a:spcPct val="95000"/>
              </a:lnSpc>
              <a:spcAft>
                <a:spcPts val="1425"/>
              </a:spcAft>
              <a:buClr>
                <a:srgbClr val="333333"/>
              </a:buClr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Wednesday</a:t>
            </a:r>
          </a:p>
          <a:p>
            <a:pPr marL="1725613" lvl="1" indent="-573088">
              <a:lnSpc>
                <a:spcPct val="95000"/>
              </a:lnSpc>
              <a:spcAft>
                <a:spcPts val="1138"/>
              </a:spcAft>
              <a:buClr>
                <a:srgbClr val="333333"/>
              </a:buClr>
              <a:buSzPct val="75000"/>
              <a:buFont typeface="Symbol" charset="2"/>
              <a:buChar char="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Description</a:t>
            </a:r>
          </a:p>
          <a:p>
            <a:pPr marL="1725613" lvl="1" indent="-573088">
              <a:lnSpc>
                <a:spcPct val="95000"/>
              </a:lnSpc>
              <a:spcAft>
                <a:spcPts val="1138"/>
              </a:spcAft>
              <a:buClr>
                <a:srgbClr val="333333"/>
              </a:buClr>
              <a:buSzPct val="75000"/>
              <a:buFont typeface="Symbol" charset="2"/>
              <a:buChar char="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Chapter 6 in </a:t>
            </a:r>
            <a:r>
              <a:rPr lang="en-US" sz="2400" i="1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Paragraphs</a:t>
            </a:r>
          </a:p>
          <a:p>
            <a:pPr marL="1725613" lvl="1" indent="-573088">
              <a:lnSpc>
                <a:spcPct val="95000"/>
              </a:lnSpc>
              <a:spcAft>
                <a:spcPts val="1138"/>
              </a:spcAft>
              <a:buClr>
                <a:srgbClr val="333333"/>
              </a:buClr>
              <a:buSzPct val="75000"/>
              <a:buFont typeface="Symbol" charset="2"/>
              <a:buChar char="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Description Paragraph Assigned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962400" y="1752600"/>
            <a:ext cx="4114800" cy="4899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0160" rIns="0" bIns="0"/>
          <a:lstStyle/>
          <a:p>
            <a:pPr marL="430213" indent="-323850">
              <a:lnSpc>
                <a:spcPct val="95000"/>
              </a:lnSpc>
              <a:spcAft>
                <a:spcPts val="1425"/>
              </a:spcAft>
              <a:buClr>
                <a:srgbClr val="333333"/>
              </a:buClr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Friday</a:t>
            </a:r>
          </a:p>
          <a:p>
            <a:pPr marL="1725613" lvl="1" indent="-573088">
              <a:lnSpc>
                <a:spcPct val="95000"/>
              </a:lnSpc>
              <a:spcAft>
                <a:spcPts val="1138"/>
              </a:spcAft>
              <a:buClr>
                <a:srgbClr val="333333"/>
              </a:buClr>
              <a:buSzPct val="75000"/>
              <a:buFont typeface="Symbol" charset="2"/>
              <a:buChar char="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Revising</a:t>
            </a:r>
          </a:p>
          <a:p>
            <a:pPr marL="1725613" lvl="1" indent="-573088">
              <a:lnSpc>
                <a:spcPct val="95000"/>
              </a:lnSpc>
              <a:spcAft>
                <a:spcPts val="1138"/>
              </a:spcAft>
              <a:buClr>
                <a:srgbClr val="333333"/>
              </a:buClr>
              <a:buSzPct val="75000"/>
              <a:buFont typeface="Symbol" charset="2"/>
              <a:buChar char="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Chapter 4 in </a:t>
            </a:r>
            <a:r>
              <a:rPr lang="en-US" sz="2400" i="1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Paragraphs</a:t>
            </a:r>
          </a:p>
          <a:p>
            <a:pPr marL="1725613" lvl="1" indent="-573088">
              <a:lnSpc>
                <a:spcPct val="95000"/>
              </a:lnSpc>
              <a:spcAft>
                <a:spcPts val="1138"/>
              </a:spcAft>
              <a:buClr>
                <a:srgbClr val="333333"/>
              </a:buClr>
              <a:buSzPct val="75000"/>
              <a:buFont typeface="Symbol" charset="2"/>
              <a:buChar char="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Bring in Draft of Paragraph</a:t>
            </a:r>
            <a:r>
              <a:rPr lang="en-US" sz="2400" i="1" dirty="0">
                <a:solidFill>
                  <a:srgbClr val="000000"/>
                </a:solidFill>
                <a:latin typeface="Trebuchet MS" pitchFamily="34" charset="0"/>
                <a:cs typeface="Arial Unicode MS" charset="0"/>
              </a:rPr>
              <a:t> </a:t>
            </a:r>
          </a:p>
          <a:p>
            <a:pPr marL="1725613" lvl="1" indent="-573088">
              <a:lnSpc>
                <a:spcPct val="95000"/>
              </a:lnSpc>
              <a:spcAft>
                <a:spcPts val="1138"/>
              </a:spcAft>
              <a:buClr>
                <a:srgbClr val="333333"/>
              </a:buClr>
              <a:buSzPct val="75000"/>
              <a:buFont typeface="Symbol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en-US" sz="2800" i="1" dirty="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28600" y="5943600"/>
            <a:ext cx="7772400" cy="68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65160" rIns="90000" bIns="45000"/>
          <a:lstStyle/>
          <a:p>
            <a:pPr algn="ctr">
              <a:lnSpc>
                <a:spcPct val="95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sz="2000" dirty="0">
                <a:solidFill>
                  <a:srgbClr val="000000"/>
                </a:solidFill>
                <a:latin typeface="Trebuchet MS" pitchFamily="34" charset="0"/>
              </a:rPr>
              <a:t>Fall Break—We won't have class Monday due to the Fall Break.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Have a great weekend </a:t>
            </a:r>
            <a:br>
              <a:rPr lang="en-US" dirty="0" smtClean="0"/>
            </a:br>
            <a:r>
              <a:rPr lang="en-US" dirty="0" smtClean="0"/>
              <a:t>and break!</a:t>
            </a:r>
            <a:endParaRPr lang="en-US" dirty="0"/>
          </a:p>
        </p:txBody>
      </p:sp>
      <p:pic>
        <p:nvPicPr>
          <p:cNvPr id="4" name="Content Placeholder 3" descr="week23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0" y="2370931"/>
            <a:ext cx="3429000" cy="332422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Sign-In</a:t>
            </a:r>
          </a:p>
          <a:p>
            <a:r>
              <a:rPr lang="en-US" dirty="0" smtClean="0"/>
              <a:t>Composing Defined</a:t>
            </a:r>
          </a:p>
          <a:p>
            <a:r>
              <a:rPr lang="en-US" dirty="0" smtClean="0"/>
              <a:t>Developing Topic Sentences</a:t>
            </a:r>
          </a:p>
          <a:p>
            <a:r>
              <a:rPr lang="en-US" dirty="0" smtClean="0"/>
              <a:t>Solid Support</a:t>
            </a:r>
          </a:p>
          <a:p>
            <a:r>
              <a:rPr lang="en-US" dirty="0" smtClean="0"/>
              <a:t>Reader-Centered Sentences</a:t>
            </a:r>
          </a:p>
          <a:p>
            <a:r>
              <a:rPr lang="en-US" dirty="0" smtClean="0"/>
              <a:t>Audience Analysis</a:t>
            </a:r>
          </a:p>
          <a:p>
            <a:r>
              <a:rPr lang="en-US" dirty="0" smtClean="0"/>
              <a:t>Creating a Rough Draft/First Draft</a:t>
            </a:r>
          </a:p>
          <a:p>
            <a:r>
              <a:rPr lang="en-US" dirty="0" smtClean="0"/>
              <a:t>Evaluating a First Draft</a:t>
            </a:r>
          </a:p>
          <a:p>
            <a:r>
              <a:rPr lang="en-US" dirty="0" smtClean="0"/>
              <a:t>Assignment</a:t>
            </a:r>
          </a:p>
          <a:p>
            <a:r>
              <a:rPr lang="en-US" dirty="0" smtClean="0"/>
              <a:t>Coming Up…</a:t>
            </a:r>
          </a:p>
          <a:p>
            <a:endParaRPr lang="en-US" dirty="0"/>
          </a:p>
        </p:txBody>
      </p:sp>
      <p:pic>
        <p:nvPicPr>
          <p:cNvPr id="4" name="Picture 3" descr="schedu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533400"/>
            <a:ext cx="235458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composing?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composing, we start putting our ideas into a form that resembles our final product.</a:t>
            </a:r>
          </a:p>
          <a:p>
            <a:r>
              <a:rPr lang="en-US" dirty="0" smtClean="0"/>
              <a:t>We use the best ideas from our pre-writing and assemble them into a topic sentence, supporting ideas (body), and a conclusion.</a:t>
            </a:r>
            <a:endParaRPr lang="en-US" dirty="0"/>
          </a:p>
        </p:txBody>
      </p:sp>
      <p:pic>
        <p:nvPicPr>
          <p:cNvPr id="5" name="Picture 4" descr="ja09_books_creative_writ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4038600"/>
            <a:ext cx="3260319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Developing Topic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topic sentence contains the main idea of the paragraph.</a:t>
            </a:r>
          </a:p>
          <a:p>
            <a:r>
              <a:rPr lang="en-US" dirty="0" smtClean="0"/>
              <a:t>Usually it comes first.</a:t>
            </a:r>
          </a:p>
          <a:p>
            <a:r>
              <a:rPr lang="en-US" dirty="0" smtClean="0"/>
              <a:t>To develop a topic sentence—</a:t>
            </a:r>
          </a:p>
          <a:p>
            <a:pPr lvl="1"/>
            <a:r>
              <a:rPr lang="en-US" dirty="0" smtClean="0"/>
              <a:t>Clarify what is to be emphasized.</a:t>
            </a:r>
          </a:p>
          <a:p>
            <a:pPr lvl="1"/>
            <a:r>
              <a:rPr lang="en-US" dirty="0" smtClean="0"/>
              <a:t>Express your focus.</a:t>
            </a:r>
          </a:p>
          <a:p>
            <a:r>
              <a:rPr lang="en-US" dirty="0" smtClean="0"/>
              <a:t>Successful topic sentences have…</a:t>
            </a:r>
          </a:p>
          <a:p>
            <a:pPr lvl="1"/>
            <a:r>
              <a:rPr lang="en-US" dirty="0" smtClean="0"/>
              <a:t>A topic</a:t>
            </a:r>
          </a:p>
          <a:p>
            <a:pPr lvl="1"/>
            <a:r>
              <a:rPr lang="en-US" dirty="0" smtClean="0"/>
              <a:t>The writer’s attitude or reaction to the topic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Examples of Topic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Planning a vacation can be stressful because there are so many things to think about.</a:t>
            </a:r>
          </a:p>
          <a:p>
            <a:r>
              <a:rPr lang="en-US" dirty="0" smtClean="0"/>
              <a:t>College is difficult to adjust to but there are some key things a new college student can do to make it through the first year.</a:t>
            </a:r>
          </a:p>
          <a:p>
            <a:r>
              <a:rPr lang="en-US" dirty="0" smtClean="0"/>
              <a:t>Tuna is a great food to eat while studying.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Solid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 sentence make up the body of the paragraph.</a:t>
            </a:r>
          </a:p>
          <a:p>
            <a:r>
              <a:rPr lang="en-US" dirty="0" smtClean="0"/>
              <a:t>These sentences illustrate or further explain your topic.</a:t>
            </a:r>
          </a:p>
          <a:p>
            <a:r>
              <a:rPr lang="en-US" dirty="0" smtClean="0"/>
              <a:t>Select details that most support your topic and approach to the topic.</a:t>
            </a:r>
          </a:p>
          <a:p>
            <a:r>
              <a:rPr lang="en-US" dirty="0" smtClean="0"/>
              <a:t>Use your prewriting and pick out what would be best to use.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Reader-centered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Writing “writer-centered” sentences can be problematic because, while you (as writer) know what they mean, your reader may not understand.</a:t>
            </a:r>
          </a:p>
          <a:p>
            <a:r>
              <a:rPr lang="en-US" dirty="0" smtClean="0"/>
              <a:t>To make your work “reader-centered,” you need to fully express your ideas, making sure to “flesh out” the details so that your intended reader can grasp the meaning.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Audience Analysis is what writers use to better understand for whom they’re writing.</a:t>
            </a:r>
          </a:p>
          <a:p>
            <a:r>
              <a:rPr lang="en-US" dirty="0" smtClean="0"/>
              <a:t>Audience Analysis questions…</a:t>
            </a:r>
          </a:p>
          <a:p>
            <a:pPr lvl="1"/>
            <a:r>
              <a:rPr lang="en-US" dirty="0" smtClean="0"/>
              <a:t>Who am I writing this for?</a:t>
            </a:r>
          </a:p>
          <a:p>
            <a:pPr lvl="1"/>
            <a:r>
              <a:rPr lang="en-US" dirty="0" smtClean="0"/>
              <a:t>What do they already know about this topic?</a:t>
            </a:r>
          </a:p>
          <a:p>
            <a:pPr lvl="1"/>
            <a:r>
              <a:rPr lang="en-US" dirty="0" smtClean="0"/>
              <a:t>What do they need to know about this topic?</a:t>
            </a:r>
          </a:p>
          <a:p>
            <a:pPr lvl="1"/>
            <a:r>
              <a:rPr lang="en-US" dirty="0" smtClean="0"/>
              <a:t>What would help them better understand?</a:t>
            </a:r>
          </a:p>
          <a:p>
            <a:pPr lvl="1"/>
            <a:r>
              <a:rPr lang="en-US" dirty="0" smtClean="0"/>
              <a:t>What kind of language should I use?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our paragraphs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take 10 minutes to quickly do an audience analysis for our upcoming paragraphs.</a:t>
            </a:r>
          </a:p>
          <a:p>
            <a:r>
              <a:rPr lang="en-US" dirty="0" smtClean="0"/>
              <a:t>Think of your audience as being your classmates and teacher.</a:t>
            </a:r>
          </a:p>
          <a:p>
            <a:pPr lvl="1"/>
            <a:r>
              <a:rPr lang="en-US" dirty="0" smtClean="0"/>
              <a:t>What do we know about your topic?</a:t>
            </a:r>
          </a:p>
          <a:p>
            <a:pPr lvl="1"/>
            <a:r>
              <a:rPr lang="en-US" dirty="0" smtClean="0"/>
              <a:t>What do you want us to know that we don’t already?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119</TotalTime>
  <Words>578</Words>
  <Application>Microsoft Office PowerPoint</Application>
  <PresentationFormat>On-screen Show 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Opulent</vt:lpstr>
      <vt:lpstr>Composing:  Creating a Topic sentence and Draft paragraph</vt:lpstr>
      <vt:lpstr>Today’s Agenda</vt:lpstr>
      <vt:lpstr>What is composing?</vt:lpstr>
      <vt:lpstr>Developing Topic Sentences</vt:lpstr>
      <vt:lpstr>Examples of Topic Sentences</vt:lpstr>
      <vt:lpstr>Solid support</vt:lpstr>
      <vt:lpstr>Reader-centered sentences</vt:lpstr>
      <vt:lpstr>Audience Analysis</vt:lpstr>
      <vt:lpstr>For our paragraphs</vt:lpstr>
      <vt:lpstr>Rough draft/first draft</vt:lpstr>
      <vt:lpstr>Evaluating a First draft</vt:lpstr>
      <vt:lpstr>Assignment</vt:lpstr>
      <vt:lpstr>Coming Up…</vt:lpstr>
      <vt:lpstr>Have a great weekend  and break!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Composing:  Creating a Topic sentence and Draft paragraph</dc:title>
  <dc:creator>OLL</dc:creator>
  <cp:lastModifiedBy>OLL</cp:lastModifiedBy>
  <cp:revision>12</cp:revision>
  <dcterms:created xsi:type="dcterms:W3CDTF">2010-09-30T19:55:51Z</dcterms:created>
  <dcterms:modified xsi:type="dcterms:W3CDTF">2010-09-30T21:54:52Z</dcterms:modified>
</cp:coreProperties>
</file>